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3"/>
    <p:sldId id="272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4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426085"/>
            <a:ext cx="9144000" cy="2374265"/>
          </a:xfrm>
        </p:spPr>
        <p:txBody>
          <a:bodyPr>
            <a:normAutofit fontScale="90000"/>
          </a:bodyPr>
          <a:p>
            <a:r>
              <a:rPr lang="ru-RU" sz="2220" spc="-1">
                <a:solidFill>
                  <a:schemeClr val="dk1"/>
                </a:solidFill>
                <a:latin typeface="Liberation Serif" panose="02020603050405020304" charset="0"/>
                <a:ea typeface="Montserrat"/>
                <a:cs typeface="Liberation Serif" panose="02020603050405020304" charset="0"/>
                <a:sym typeface="+mn-ea"/>
              </a:rPr>
              <a:t>Министерство науки и высшего образования Российской Федерации</a:t>
            </a:r>
            <a:br>
              <a:rPr sz="2220">
                <a:latin typeface="Liberation Serif" panose="02020603050405020304" charset="0"/>
                <a:cs typeface="Liberation Serif" panose="02020603050405020304" charset="0"/>
                <a:sym typeface="+mn-ea"/>
              </a:rPr>
            </a:br>
            <a:r>
              <a:rPr lang="ru-RU" sz="2220" spc="-1">
                <a:solidFill>
                  <a:schemeClr val="dk1"/>
                </a:solidFill>
                <a:latin typeface="Liberation Serif" panose="02020603050405020304" charset="0"/>
                <a:ea typeface="Montserrat"/>
                <a:cs typeface="Liberation Serif" panose="02020603050405020304" charset="0"/>
                <a:sym typeface="+mn-ea"/>
              </a:rPr>
              <a:t>ФЕДЕРАЛЬНОЕ ГОСУДАРСТВЕННОЕ БЮДЖЕТНОЕ ОБРАЗОВАТЕЛЬНОЕ УЧРЕЖДЕНИЕ ВЫСШЕГО ОБРАЗОВАНИЯ«РЯЗАНСКИЙ ГОСУДАРСТВЕННЫЙ РАДИОТЕХНИЧЕСКИЙ УНИВЕРСИТЕТ ИМЕНИ В.Ф. УТКИНА»</a:t>
            </a:r>
            <a:br>
              <a:rPr sz="2220">
                <a:latin typeface="Liberation Serif" panose="02020603050405020304" charset="0"/>
                <a:cs typeface="Liberation Serif" panose="02020603050405020304" charset="0"/>
                <a:sym typeface="+mn-ea"/>
              </a:rPr>
            </a:br>
            <a:r>
              <a:rPr lang="ru-RU" sz="2220" spc="-1">
                <a:solidFill>
                  <a:schemeClr val="dk1"/>
                </a:solidFill>
                <a:latin typeface="Liberation Serif" panose="02020603050405020304" charset="0"/>
                <a:ea typeface="Montserrat"/>
                <a:cs typeface="Liberation Serif" panose="02020603050405020304" charset="0"/>
                <a:sym typeface="+mn-ea"/>
              </a:rPr>
              <a:t>Рязанский станкостроительный колледж РГРТУ</a:t>
            </a:r>
            <a:endParaRPr lang="ru-RU" altLang="en-US" sz="222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2799715"/>
            <a:ext cx="9144000" cy="918210"/>
          </a:xfrm>
        </p:spPr>
        <p:txBody>
          <a:bodyPr/>
          <a:p>
            <a:pPr algn="ctr">
              <a:lnSpc>
                <a:spcPct val="100000"/>
              </a:lnSpc>
            </a:pPr>
            <a:r>
              <a:rPr lang="en-US" sz="20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ТЕМА:</a:t>
            </a:r>
            <a:endParaRPr lang="ru-RU" sz="2000" b="0" strike="noStrike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algn="ctr">
              <a:lnSpc>
                <a:spcPct val="100000"/>
              </a:lnSpc>
            </a:pPr>
            <a:r>
              <a:rPr lang="ru-RU" sz="20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РАЗРАБОТКА</a:t>
            </a:r>
            <a:r>
              <a:rPr lang="en-US" altLang="ru-RU" sz="20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ru-RU" altLang="ru-RU" sz="20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МОБИЛЬНОЙ</a:t>
            </a:r>
            <a:r>
              <a:rPr lang="ru-RU" sz="20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ИГРЫ: «ДОЖДЬ ИЗ СЛОВ»</a:t>
            </a:r>
            <a:endParaRPr lang="ru-RU" altLang="en-US" sz="2000"/>
          </a:p>
        </p:txBody>
      </p:sp>
      <p:sp>
        <p:nvSpPr>
          <p:cNvPr id="84" name="TextBox 6"/>
          <p:cNvSpPr/>
          <p:nvPr/>
        </p:nvSpPr>
        <p:spPr>
          <a:xfrm>
            <a:off x="247650" y="4305935"/>
            <a:ext cx="11944350" cy="1025525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square" lIns="90000" tIns="45000" rIns="90000" bIns="45000" anchor="t">
            <a:noAutofit/>
          </a:bodyPr>
          <a:p>
            <a:pPr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</a:rPr>
              <a:t>Выполнил</a:t>
            </a:r>
            <a:endParaRPr lang="ru-RU" sz="2000" b="0" strike="noStrike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</a:rPr>
              <a:t>студент группы исп-44			           </a:t>
            </a:r>
            <a:r>
              <a:rPr lang="ru-RU" sz="2000" b="0" strike="noStrike" spc="-1" dirty="0" err="1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Евдокимов Станислав Сергеевич</a:t>
            </a:r>
            <a:r>
              <a:rPr lang="ru-RU" sz="2000" b="0" strike="noStrike" spc="-1" dirty="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	</a:t>
            </a:r>
            <a:endParaRPr lang="ru-RU" sz="2000" b="0" strike="noStrike" spc="-1" dirty="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</a:rPr>
              <a:t>Руководитель				           Афанасьев Дмитрий Александрович	</a:t>
            </a:r>
            <a:endParaRPr lang="ru-RU" sz="2000" b="0" strike="noStrike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85" name="TextBox 7"/>
          <p:cNvSpPr/>
          <p:nvPr/>
        </p:nvSpPr>
        <p:spPr>
          <a:xfrm>
            <a:off x="0" y="6021070"/>
            <a:ext cx="12192000" cy="396240"/>
          </a:xfrm>
          <a:prstGeom prst="rect">
            <a:avLst/>
          </a:prstGeom>
          <a:noFill/>
          <a:ln w="0"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wrap="square" lIns="90000" tIns="45000" rIns="90000" bIns="45000" anchor="t">
            <a:spAutoFit/>
          </a:bodyPr>
          <a:p>
            <a:pPr algn="ctr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</a:rPr>
              <a:t>г. Рязань, 2025</a:t>
            </a:r>
            <a:endParaRPr lang="ru-RU" sz="2000" b="0" strike="noStrike" spc="-1" dirty="0">
              <a:solidFill>
                <a:srgbClr val="FF0000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25170"/>
          </a:xfrm>
        </p:spPr>
        <p:txBody>
          <a:bodyPr/>
          <a:p>
            <a:pPr algn="ctr"/>
            <a:r>
              <a:rPr 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Экран уровня</a:t>
            </a:r>
            <a:endParaRPr lang="ru-RU" altLang="en-US" sz="36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54" name="Замещающее содержимое 5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3150" y="983615"/>
            <a:ext cx="2425700" cy="519366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овое поле 3"/>
          <p:cNvSpPr txBox="1"/>
          <p:nvPr/>
        </p:nvSpPr>
        <p:spPr>
          <a:xfrm>
            <a:off x="4064000" y="63093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4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871220"/>
          </a:xfrm>
        </p:spPr>
        <p:txBody>
          <a:bodyPr/>
          <a:p>
            <a:pPr algn="ctr"/>
            <a:r>
              <a:rPr lang="ru-RU" altLang="ru-RU" sz="3600" b="0">
                <a:latin typeface="Liberation Serif" panose="02020603050405020304" charset="0"/>
                <a:cs typeface="Liberation Serif" panose="02020603050405020304" charset="0"/>
              </a:rPr>
              <a:t>Экран уровня на английском языке</a:t>
            </a:r>
            <a:endParaRPr lang="ru-RU" altLang="ru-RU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65" name="Замещающее содержимое 6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4575" y="1129665"/>
            <a:ext cx="2482215" cy="532193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овое поле 3"/>
          <p:cNvSpPr txBox="1"/>
          <p:nvPr/>
        </p:nvSpPr>
        <p:spPr>
          <a:xfrm>
            <a:off x="4063365" y="645160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5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804545"/>
          </a:xfrm>
        </p:spPr>
        <p:txBody>
          <a:bodyPr/>
          <a:p>
            <a:pPr algn="ctr"/>
            <a:r>
              <a:rPr lang="ru-RU" altLang="ru-RU" sz="3600" b="0">
                <a:latin typeface="Liberation Serif" panose="02020603050405020304" charset="0"/>
                <a:cs typeface="Liberation Serif" panose="02020603050405020304" charset="0"/>
              </a:rPr>
              <a:t>Экран уровня с другой темой</a:t>
            </a:r>
            <a:endParaRPr lang="ru-RU" altLang="ru-RU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60" name="Замещающее содержимое 59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4740" y="1049655"/>
            <a:ext cx="2383155" cy="51276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овое поле 3"/>
          <p:cNvSpPr txBox="1"/>
          <p:nvPr/>
        </p:nvSpPr>
        <p:spPr>
          <a:xfrm>
            <a:off x="4064000" y="628205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6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65175"/>
          </a:xfrm>
        </p:spPr>
        <p:txBody>
          <a:bodyPr/>
          <a:p>
            <a:pPr algn="ctr"/>
            <a:r>
              <a:rPr lang="ru-RU" altLang="ru-RU" sz="3600" b="0">
                <a:latin typeface="Liberation Serif" panose="02020603050405020304" charset="0"/>
                <a:cs typeface="Liberation Serif" panose="02020603050405020304" charset="0"/>
              </a:rPr>
              <a:t>Реализация времени игры</a:t>
            </a:r>
            <a:endParaRPr lang="ru-RU" altLang="ru-RU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00" y="1023620"/>
            <a:ext cx="2463165" cy="529971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3640" y="2861945"/>
            <a:ext cx="6858000" cy="1133475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0" y="6323330"/>
            <a:ext cx="37445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7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6390640" y="632333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400">
                <a:latin typeface="Liberation Serif" panose="02020603050405020304" charset="0"/>
                <a:cs typeface="Liberation Serif" panose="02020603050405020304" charset="0"/>
              </a:rPr>
              <a:t>Рисунок 8</a:t>
            </a:r>
            <a:endParaRPr lang="ru-RU" altLang="en-US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11835"/>
          </a:xfrm>
        </p:spPr>
        <p:txBody>
          <a:bodyPr/>
          <a:p>
            <a:pPr algn="ctr"/>
            <a:r>
              <a:rPr lang="ru-RU" sz="3600" b="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Окно завершения уровня</a:t>
            </a:r>
            <a:endParaRPr lang="ru-RU" altLang="en-US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69" name="Замещающее содержимое 68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2195" y="877570"/>
            <a:ext cx="2466975" cy="52997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Текстовое поле 3"/>
          <p:cNvSpPr txBox="1"/>
          <p:nvPr/>
        </p:nvSpPr>
        <p:spPr>
          <a:xfrm>
            <a:off x="4063365" y="629539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9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37870"/>
          </a:xfrm>
        </p:spPr>
        <p:txBody>
          <a:bodyPr/>
          <a:p>
            <a:pPr algn="ctr"/>
            <a:r>
              <a:rPr lang="ru-RU" altLang="en-US" sz="3600">
                <a:latin typeface="Liberation Serif" panose="02020603050405020304" charset="0"/>
                <a:cs typeface="Liberation Serif" panose="02020603050405020304" charset="0"/>
              </a:rPr>
              <a:t>Скорость печати и концетрация</a:t>
            </a:r>
            <a:endParaRPr lang="ru-RU" altLang="en-US" sz="36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6" name="Замещающее содержимое 5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4244975" y="2389505"/>
            <a:ext cx="6918325" cy="207962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l">
              <a:buFont typeface="Arial" panose="020B0604020202020204" pitchFamily="34" charset="0"/>
              <a:buNone/>
            </a:pPr>
            <a:r>
              <a:rPr lang="ru-RU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Слова падают с определенным интервалом, что дает возможность адаптироваться под скорость и дает возможность успеть напечатать и сконцентрироваться на новом слове.</a:t>
            </a:r>
            <a:endParaRPr lang="ru-RU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9" name="Замещающее содержимое 8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79780" y="995680"/>
            <a:ext cx="2578100" cy="5181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78510"/>
          </a:xfrm>
        </p:spPr>
        <p:txBody>
          <a:bodyPr/>
          <a:p>
            <a:pPr algn="ctr"/>
            <a:r>
              <a:rPr lang="ru-RU" altLang="en-US" sz="3600" b="0">
                <a:latin typeface="Liberation Serif" panose="02020603050405020304" charset="0"/>
                <a:cs typeface="Liberation Serif" panose="02020603050405020304" charset="0"/>
              </a:rPr>
              <a:t>Демонстрация игры</a:t>
            </a:r>
            <a:endParaRPr lang="ru-RU" altLang="en-US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pic>
        <p:nvPicPr>
          <p:cNvPr id="4" name="diplom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43730" y="1036955"/>
            <a:ext cx="2923540" cy="56051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78510"/>
          </a:xfrm>
        </p:spPr>
        <p:txBody>
          <a:bodyPr/>
          <a:p>
            <a:pPr algn="ctr"/>
            <a:r>
              <a:rPr lang="ru-RU" altLang="ru-RU" sz="3600" b="0">
                <a:latin typeface="Liberation Serif" panose="02020603050405020304" charset="0"/>
                <a:cs typeface="Liberation Serif" panose="02020603050405020304" charset="0"/>
              </a:rPr>
              <a:t>Заключение</a:t>
            </a:r>
            <a:endParaRPr lang="ru-RU" altLang="ru-RU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446020" y="1825625"/>
            <a:ext cx="6918325" cy="435165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l">
              <a:buFont typeface="Arial" panose="020B0604020202020204" pitchFamily="34" charset="0"/>
              <a:buNone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При выполнении данного дипломного проекта я смог реализовать все поставленные задачи и достигнуть цели. 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Разработка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мобильной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игры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«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Дождь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из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слов</a:t>
            </a:r>
            <a:r>
              <a:rPr lang="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»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позволила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не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только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создать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полезный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увлекательный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продукт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но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углубить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знания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области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разработки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игрового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дизайна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оптимизации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пользовательского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опыта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en-US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Также я смог лучше узнать фреймворк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Maui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C#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и разработку 2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D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игр.</a:t>
            </a:r>
            <a:endParaRPr lang="ru-RU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ru-RU" altLang="ru-RU" sz="3600">
                <a:latin typeface="Liberation Serif" panose="02020603050405020304" charset="0"/>
                <a:cs typeface="Liberation Serif" panose="02020603050405020304" charset="0"/>
              </a:rPr>
              <a:t>Актуальность мобильных игр в наше время</a:t>
            </a:r>
            <a:endParaRPr lang="ru-RU" altLang="ru-RU" sz="36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6" name="Замещающее содержимое 5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p>
            <a:endParaRPr lang="en-US" altLang="ru-RU">
              <a:solidFill>
                <a:schemeClr val="tx1"/>
              </a:solidFill>
            </a:endParaRPr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6489700" y="1825625"/>
            <a:ext cx="4130675" cy="397573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современном мире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где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мобильные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технологии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прочно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вошли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нашу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повседневную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жизнь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разработка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приложений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для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смартфонов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представляет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собой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перспективное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востребованное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направление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.</a:t>
            </a:r>
            <a:endParaRPr lang="ru-RU" altLang="en-US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11" name="Скругленный прямоугольник 10"/>
          <p:cNvSpPr/>
          <p:nvPr/>
        </p:nvSpPr>
        <p:spPr>
          <a:xfrm>
            <a:off x="828040" y="1825625"/>
            <a:ext cx="4867275" cy="4102735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effectLst>
            <a:glow rad="139700">
              <a:schemeClr val="accent6">
                <a:alpha val="40000"/>
              </a:schemeClr>
            </a:glo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ru-RU" altLang="en-US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671195"/>
          </a:xfrm>
        </p:spPr>
        <p:txBody>
          <a:bodyPr>
            <a:normAutofit/>
          </a:bodyPr>
          <a:p>
            <a:pPr algn="ctr"/>
            <a:r>
              <a:rPr lang="ru-RU" altLang="en-US" sz="3600" b="0">
                <a:latin typeface="Liberation Serif" panose="02020603050405020304" charset="0"/>
                <a:cs typeface="Liberation Serif" panose="02020603050405020304" charset="0"/>
              </a:rPr>
              <a:t>Анализ предметной области</a:t>
            </a:r>
            <a:endParaRPr lang="ru-RU" altLang="en-US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371600"/>
            <a:ext cx="10515600" cy="4805680"/>
          </a:xfrm>
        </p:spPr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1988820" y="929640"/>
            <a:ext cx="7900035" cy="564832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Развлечение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вовлечение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: я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ркий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 понятный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геймплей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п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ростота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аддиктивность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минимум правил, быстрый старт.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Образование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развитие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: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тренировка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скорости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печати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запоминание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новых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слов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а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даптация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под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аудиторию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Развлечение и отдых: помимо полезных тренировок, пользователь сможет развлечься или отдохнуть. </a:t>
            </a:r>
            <a:endParaRPr lang="ru-RU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165225"/>
          </a:xfrm>
        </p:spPr>
        <p:txBody>
          <a:bodyPr>
            <a:normAutofit/>
          </a:bodyPr>
          <a:p>
            <a:pPr algn="ctr"/>
            <a:r>
              <a:rPr 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Цель</a:t>
            </a:r>
            <a:r>
              <a:rPr lang="en-US" alt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</a:t>
            </a:r>
            <a:r>
              <a:rPr lang="ru-RU" altLang="en-US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и задачи</a:t>
            </a:r>
            <a:r>
              <a:rPr 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 дипломного проекта</a:t>
            </a:r>
            <a:endParaRPr lang="ru-RU" altLang="en-US" sz="3600"/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>
          <a:xfrm>
            <a:off x="647700" y="1423670"/>
            <a:ext cx="10515600" cy="4753610"/>
          </a:xfrm>
        </p:spPr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309495" y="1800225"/>
            <a:ext cx="7191375" cy="160274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Цель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дипломного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проекта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—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создание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тестирование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мобильного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приложения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«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Дождь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из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слов</a:t>
            </a:r>
            <a:r>
              <a:rPr lang="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»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,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предназначенного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для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развития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когнитивных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навыков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пользователей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en-US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4" name="Скругленный прямоугольник 3"/>
          <p:cNvSpPr/>
          <p:nvPr/>
        </p:nvSpPr>
        <p:spPr>
          <a:xfrm>
            <a:off x="2309495" y="3723005"/>
            <a:ext cx="7191375" cy="217614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Оптимизация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геймплея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под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разные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возрастные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группы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Эффективность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игры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как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тренажера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для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памяти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скорости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чтения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Влияние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звукового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сопровождения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на</a:t>
            </a:r>
            <a:r>
              <a:rPr lang="en-US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 </a:t>
            </a: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игровую</a:t>
            </a:r>
            <a:endParaRPr lang="en-US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вовлеченность</a:t>
            </a:r>
            <a:r>
              <a:rPr lang="ru-RU" altLang="en-US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.</a:t>
            </a:r>
            <a:endParaRPr lang="ru-RU" altLang="en-US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Схема программы</a:t>
            </a:r>
            <a:endParaRPr lang="ru-RU" altLang="en-US" sz="3600" b="0" spc="-1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  <a:sym typeface="+mn-ea"/>
            </a:endParaRPr>
          </a:p>
        </p:txBody>
      </p:sp>
      <p:pic>
        <p:nvPicPr>
          <p:cNvPr id="4" name="Изображение 2" descr="IMG_256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0930" y="1689735"/>
            <a:ext cx="7469505" cy="410908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Текстовое поле 5"/>
          <p:cNvSpPr txBox="1"/>
          <p:nvPr/>
        </p:nvSpPr>
        <p:spPr>
          <a:xfrm>
            <a:off x="4064000" y="590423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1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ru-RU" sz="3600" b="0" spc="-1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Описание основных функций</a:t>
            </a:r>
            <a:endParaRPr lang="ru-RU" altLang="en-US" sz="36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523490" y="2186305"/>
            <a:ext cx="6764020" cy="339026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l">
              <a:buFont typeface="Arial" panose="020B0604020202020204" pitchFamily="34" charset="0"/>
              <a:buNone/>
            </a:pPr>
            <a:r>
              <a:rPr lang="ru-RU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 игре реализованы следующие функции:</a:t>
            </a:r>
            <a:endParaRPr lang="ru-RU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загрузка игры;</a:t>
            </a:r>
            <a:endParaRPr 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время игры;</a:t>
            </a:r>
            <a:endParaRPr 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расчет очков;</a:t>
            </a:r>
            <a:endParaRPr 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включение музыки в игре;</a:t>
            </a:r>
            <a:endParaRPr 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реализация паузы;</a:t>
            </a:r>
            <a:endParaRPr 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реализация настроек</a:t>
            </a:r>
            <a:r>
              <a:rPr lang="en-US" altLang="ru-RU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;</a:t>
            </a:r>
            <a:endParaRPr lang="en-US" alt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  <a:sym typeface="+mn-ea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altLang="en-US" sz="240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анимация падающих слов</a:t>
            </a:r>
            <a:endParaRPr lang="en-US" altLang="ru-RU" sz="2400" spc="-1" dirty="0">
              <a:solidFill>
                <a:srgbClr val="000000"/>
              </a:solidFill>
              <a:latin typeface="Liberation Serif" panose="02020603050405020304" charset="0"/>
              <a:cs typeface="Liberation Serif" panose="02020603050405020304" charset="0"/>
              <a:sym typeface="+mn-ea"/>
            </a:endParaRPr>
          </a:p>
          <a:p>
            <a:pPr indent="0" algn="l">
              <a:buFont typeface="Arial" panose="020B0604020202020204" pitchFamily="34" charset="0"/>
              <a:buNone/>
            </a:pPr>
            <a:endParaRPr lang="ru-RU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p>
            <a:pPr algn="ctr"/>
            <a:r>
              <a:rPr lang="ru-RU" sz="3600" b="0" spc="-1" dirty="0">
                <a:solidFill>
                  <a:srgbClr val="000000"/>
                </a:solidFill>
                <a:latin typeface="Liberation Serif" panose="02020603050405020304" charset="0"/>
                <a:cs typeface="Liberation Serif" panose="02020603050405020304" charset="0"/>
                <a:sym typeface="+mn-ea"/>
              </a:rPr>
              <a:t>Описание дополнительных функций</a:t>
            </a:r>
            <a:endParaRPr lang="ru-RU" altLang="en-US" sz="360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sp>
        <p:nvSpPr>
          <p:cNvPr id="7" name="Скругленный прямоугольник 6"/>
          <p:cNvSpPr/>
          <p:nvPr/>
        </p:nvSpPr>
        <p:spPr>
          <a:xfrm>
            <a:off x="2523490" y="2266950"/>
            <a:ext cx="6764020" cy="332232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t" anchorCtr="0"/>
          <a:p>
            <a:pPr indent="0" algn="l">
              <a:buFont typeface="Arial" panose="020B0604020202020204" pitchFamily="34" charset="0"/>
              <a:buNone/>
            </a:pPr>
            <a:r>
              <a:rPr lang="ru-RU" altLang="ru-RU" sz="2400">
                <a:solidFill>
                  <a:schemeClr val="tx1"/>
                </a:solidFill>
                <a:latin typeface="Liberation Serif" panose="02020603050405020304" charset="0"/>
                <a:cs typeface="Liberation Serif" panose="02020603050405020304" charset="0"/>
              </a:rPr>
              <a:t>В игре реализованы следующие функции:</a:t>
            </a:r>
            <a:endParaRPr lang="ru-RU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выбор сложности;</a:t>
            </a:r>
            <a:endParaRPr lang="ru-RU" sz="2400" spc="-1" dirty="0">
              <a:solidFill>
                <a:srgbClr val="000000"/>
              </a:solidFill>
              <a:latin typeface="Times New Roman" panose="02020603050405020304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выбор визуальной темы игры;</a:t>
            </a:r>
            <a:endParaRPr lang="ru-RU" sz="2400" spc="-1" dirty="0">
              <a:solidFill>
                <a:srgbClr val="000000"/>
              </a:solidFill>
              <a:latin typeface="Times New Roman" panose="02020603050405020304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выбор языка;</a:t>
            </a:r>
            <a:endParaRPr lang="ru-RU" sz="2400" spc="-1" dirty="0">
              <a:solidFill>
                <a:srgbClr val="000000"/>
              </a:solidFill>
              <a:latin typeface="Times New Roman" panose="02020603050405020304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окно завершения игры;</a:t>
            </a:r>
            <a:endParaRPr lang="ru-RU" sz="2400" spc="-1" dirty="0">
              <a:solidFill>
                <a:srgbClr val="000000"/>
              </a:solidFill>
              <a:latin typeface="Times New Roman" panose="02020603050405020304"/>
            </a:endParaRPr>
          </a:p>
          <a:p>
            <a:pPr marL="342900" indent="-342900">
              <a:lnSpc>
                <a:spcPct val="100000"/>
              </a:lnSpc>
              <a:buClr>
                <a:srgbClr val="000000"/>
              </a:buClr>
              <a:buFont typeface="Arial" panose="020B0604020202020204"/>
              <a:buChar char="•"/>
            </a:pPr>
            <a:r>
              <a:rPr 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включение анимаций</a:t>
            </a:r>
            <a:r>
              <a:rPr lang="en-US" altLang="ru-RU" sz="2400" spc="-1" dirty="0">
                <a:solidFill>
                  <a:srgbClr val="000000"/>
                </a:solidFill>
                <a:latin typeface="Times New Roman" panose="02020603050405020304"/>
                <a:sym typeface="+mn-ea"/>
              </a:rPr>
              <a:t>;</a:t>
            </a:r>
            <a:endParaRPr lang="ru-RU" altLang="ru-RU" sz="2400">
              <a:solidFill>
                <a:schemeClr val="tx1"/>
              </a:solidFill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805180"/>
          </a:xfrm>
        </p:spPr>
        <p:txBody>
          <a:bodyPr/>
          <a:p>
            <a:pPr algn="ctr"/>
            <a:r>
              <a:rPr lang="ru-RU" altLang="en-US" sz="3600" b="0">
                <a:latin typeface="Liberation Serif" panose="02020603050405020304" charset="0"/>
                <a:cs typeface="Liberation Serif" panose="02020603050405020304" charset="0"/>
              </a:rPr>
              <a:t>Главный экран</a:t>
            </a:r>
            <a:endParaRPr lang="ru-RU" altLang="en-US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sp>
        <p:nvSpPr>
          <p:cNvPr id="3" name="Замещающее содержимое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ru-RU" altLang="en-US"/>
          </a:p>
        </p:txBody>
      </p:sp>
      <p:pic>
        <p:nvPicPr>
          <p:cNvPr id="16" name="Изображение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215" y="1010920"/>
            <a:ext cx="2400935" cy="51663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Текстовое поле 4"/>
          <p:cNvSpPr txBox="1"/>
          <p:nvPr/>
        </p:nvSpPr>
        <p:spPr>
          <a:xfrm>
            <a:off x="4063365" y="629539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en-US" sz="2400">
                <a:latin typeface="Liberation Serif" panose="02020603050405020304" charset="0"/>
                <a:cs typeface="Liberation Serif" panose="02020603050405020304" charset="0"/>
              </a:rPr>
              <a:t>Рисунок 2</a:t>
            </a:r>
            <a:endParaRPr lang="ru-RU" altLang="en-US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791210"/>
          </a:xfrm>
        </p:spPr>
        <p:txBody>
          <a:bodyPr/>
          <a:p>
            <a:pPr algn="ctr"/>
            <a:r>
              <a:rPr lang="ru-RU" altLang="ru-RU" sz="3600" b="0">
                <a:latin typeface="Liberation Serif" panose="02020603050405020304" charset="0"/>
                <a:cs typeface="Liberation Serif" panose="02020603050405020304" charset="0"/>
              </a:rPr>
              <a:t>Экран настроек</a:t>
            </a:r>
            <a:endParaRPr lang="ru-RU" altLang="ru-RU" sz="3600" b="0">
              <a:latin typeface="Liberation Serif" panose="02020603050405020304" charset="0"/>
              <a:cs typeface="Liberation Serif" panose="02020603050405020304" charset="0"/>
            </a:endParaRPr>
          </a:p>
        </p:txBody>
      </p:sp>
      <p:pic>
        <p:nvPicPr>
          <p:cNvPr id="4" name="Замещающее содержимое 3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2040" y="1049655"/>
            <a:ext cx="2373630" cy="5097780"/>
          </a:xfrm>
          <a:prstGeom prst="rect">
            <a:avLst/>
          </a:prstGeom>
        </p:spPr>
      </p:pic>
      <p:sp>
        <p:nvSpPr>
          <p:cNvPr id="5" name="Текстовое поле 4"/>
          <p:cNvSpPr txBox="1"/>
          <p:nvPr/>
        </p:nvSpPr>
        <p:spPr>
          <a:xfrm>
            <a:off x="4046855" y="630936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ru-RU" altLang="ru-RU" sz="2400">
                <a:latin typeface="Liberation Serif" panose="02020603050405020304" charset="0"/>
                <a:cs typeface="Liberation Serif" panose="02020603050405020304" charset="0"/>
              </a:rPr>
              <a:t>Рисунок 3</a:t>
            </a:r>
            <a:endParaRPr lang="ru-RU" altLang="ru-RU" sz="2400">
              <a:latin typeface="Liberation Serif" panose="02020603050405020304" charset="0"/>
              <a:cs typeface="Liberation Serif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2534</Words>
  <Application>WPS Presentation</Application>
  <PresentationFormat>宽屏</PresentationFormat>
  <Paragraphs>99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SimSun</vt:lpstr>
      <vt:lpstr>Wingdings</vt:lpstr>
      <vt:lpstr>Calibri Light</vt:lpstr>
      <vt:lpstr>Arial Unicode MS</vt:lpstr>
      <vt:lpstr>Microsoft YaHei</vt:lpstr>
      <vt:lpstr>Calibri</vt:lpstr>
      <vt:lpstr>Liberation Serif</vt:lpstr>
      <vt:lpstr>Montserrat</vt:lpstr>
      <vt:lpstr>Segoe Print</vt:lpstr>
      <vt:lpstr>Times New Roman</vt:lpstr>
      <vt:lpstr>XO Oriel</vt:lpstr>
      <vt:lpstr>Arial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Демонстрация игры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СТАС</dc:creator>
  <cp:lastModifiedBy>СТАС</cp:lastModifiedBy>
  <cp:revision>4</cp:revision>
  <dcterms:created xsi:type="dcterms:W3CDTF">2025-06-08T18:16:47Z</dcterms:created>
  <dcterms:modified xsi:type="dcterms:W3CDTF">2025-06-08T21:23:24Z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1049-12.2.0.21183</vt:lpwstr>
  </property>
  <property fmtid="{D5CDD505-2E9C-101B-9397-08002B2CF9AE}" pid="3" name="ICV">
    <vt:lpwstr>D20554889C954CAB889AE5D4AB8BD285_11</vt:lpwstr>
  </property>
</Properties>
</file>

<file path=docProps/thumbnail.jpeg>
</file>